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6869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15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48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02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61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81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13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32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8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5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32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385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10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t="-4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412CB-EDD8-46B5-82A4-447E720631AF}" type="datetimeFigureOut">
              <a:rPr lang="pt-BR" smtClean="0"/>
              <a:t>07/09/2015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68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4077072" cy="91234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48680" y="632520"/>
            <a:ext cx="5829300" cy="212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32856" y="920552"/>
            <a:ext cx="4793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C00000"/>
                </a:solidFill>
                <a:latin typeface="Square721 BT" panose="020B0504020202060204" pitchFamily="34" charset="0"/>
              </a:rPr>
              <a:t>No Sex For </a:t>
            </a:r>
            <a:r>
              <a:rPr lang="pt-BR" dirty="0" err="1">
                <a:solidFill>
                  <a:srgbClr val="C00000"/>
                </a:solidFill>
                <a:latin typeface="Square721 BT" panose="020B0504020202060204" pitchFamily="34" charset="0"/>
              </a:rPr>
              <a:t>Butterfly</a:t>
            </a:r>
            <a:endParaRPr lang="pt-BR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144688" y="1307014"/>
            <a:ext cx="43783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err="1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Château</a:t>
            </a:r>
            <a:r>
              <a:rPr lang="pt-BR" sz="1100" b="1" dirty="0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 de </a:t>
            </a:r>
            <a:r>
              <a:rPr lang="pt-BR" sz="1100" b="1" dirty="0" err="1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Valcombe</a:t>
            </a:r>
            <a:r>
              <a:rPr lang="pt-BR" sz="1100" dirty="0" smtClean="0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– </a:t>
            </a:r>
            <a:r>
              <a:rPr lang="fr-FR" sz="1100" dirty="0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Vallée du Rhone, </a:t>
            </a:r>
            <a:r>
              <a:rPr lang="pt-BR" sz="1100" dirty="0" smtClean="0">
                <a:solidFill>
                  <a:schemeClr val="bg1">
                    <a:lumMod val="65000"/>
                  </a:schemeClr>
                </a:solidFill>
                <a:latin typeface="Square721 BT" panose="020B0504020202060204" pitchFamily="34" charset="0"/>
              </a:rPr>
              <a:t>França</a:t>
            </a:r>
            <a:endParaRPr lang="pt-BR" sz="1100" dirty="0">
              <a:solidFill>
                <a:schemeClr val="bg1">
                  <a:lumMod val="65000"/>
                </a:schemeClr>
              </a:solidFill>
              <a:latin typeface="Square721 BT" panose="020B0504020202060204" pitchFamily="34" charset="0"/>
            </a:endParaRPr>
          </a:p>
        </p:txBody>
      </p:sp>
      <p:pic>
        <p:nvPicPr>
          <p:cNvPr id="1027" name="Picture 3" descr="\\Diogo\clientes\Degusta\FICHA DE PRODUTO\Degusta Clube_APROVADO CURVA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272" y="236397"/>
            <a:ext cx="1552188" cy="68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2144688" y="1705089"/>
            <a:ext cx="4348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>
                <a:solidFill>
                  <a:schemeClr val="bg1">
                    <a:lumMod val="50000"/>
                  </a:schemeClr>
                </a:solidFill>
                <a:latin typeface="Square721 BT" panose="020B0504020202060204" pitchFamily="34" charset="0"/>
              </a:rPr>
              <a:t>Este é um vinho orgânico produzido com uvas de um vinhedo único, a produção muito limitada permitiu uma produção de apenas 5204 garrafas na safra atual. Seu nome é o reflexo de uma das etapas do manejo orgânico, quando são utilizados </a:t>
            </a:r>
            <a:r>
              <a:rPr lang="pt-BR" sz="1000" dirty="0" err="1">
                <a:solidFill>
                  <a:schemeClr val="bg1">
                    <a:lumMod val="50000"/>
                  </a:schemeClr>
                </a:solidFill>
                <a:latin typeface="Square721 BT" panose="020B0504020202060204" pitchFamily="34" charset="0"/>
              </a:rPr>
              <a:t>feromônios</a:t>
            </a:r>
            <a:r>
              <a:rPr lang="pt-BR" sz="1000" dirty="0">
                <a:solidFill>
                  <a:schemeClr val="bg1">
                    <a:lumMod val="50000"/>
                  </a:schemeClr>
                </a:solidFill>
                <a:latin typeface="Square721 BT" panose="020B0504020202060204" pitchFamily="34" charset="0"/>
              </a:rPr>
              <a:t> para impedir que a borboleta se reproduza. Sua larva em contato com a planta irá prejudicar o amadurecimento da uva. Nota-se que, felizmente o consumo deste vinho não envolve tais consequências nos seres humanos</a:t>
            </a:r>
            <a:r>
              <a:rPr lang="pt-BR" sz="1000" dirty="0" smtClean="0">
                <a:solidFill>
                  <a:schemeClr val="bg1">
                    <a:lumMod val="50000"/>
                  </a:schemeClr>
                </a:solidFill>
                <a:latin typeface="Square721 BT" panose="020B0504020202060204" pitchFamily="34" charset="0"/>
              </a:rPr>
              <a:t>.</a:t>
            </a:r>
            <a:endParaRPr lang="pt-BR" sz="1000" dirty="0">
              <a:solidFill>
                <a:schemeClr val="bg1">
                  <a:lumMod val="50000"/>
                </a:schemeClr>
              </a:solidFill>
              <a:latin typeface="Square721 BT" panose="020B0504020202060204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2221558" y="1568624"/>
            <a:ext cx="415642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\\Diogo\clientes\Degusta\FICHA DE PRODUTO\logo_gran_reserv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856" y="185207"/>
            <a:ext cx="1111349" cy="55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\\Diogo\clientes\Degusta\FICHA DE PRODUTO\Flag_gran reserv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80" y="0"/>
            <a:ext cx="552774" cy="63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tângulo 36"/>
          <p:cNvSpPr/>
          <p:nvPr/>
        </p:nvSpPr>
        <p:spPr>
          <a:xfrm>
            <a:off x="404664" y="3202861"/>
            <a:ext cx="6041796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419064" y="3180068"/>
            <a:ext cx="18650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chemeClr val="bg1"/>
                </a:solidFill>
                <a:latin typeface="Square721 BT" panose="020B0504020202060204" pitchFamily="34" charset="0"/>
              </a:rPr>
              <a:t>Ficha Técnica</a:t>
            </a:r>
            <a:endParaRPr lang="pt-BR" sz="1000" dirty="0">
              <a:solidFill>
                <a:schemeClr val="bg1"/>
              </a:solidFill>
              <a:latin typeface="Square721 BT" panose="020B0504020202060204" pitchFamily="34" charset="0"/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404664" y="3562901"/>
            <a:ext cx="8496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Conteúdo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1383668" y="3562901"/>
            <a:ext cx="8496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750ml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384432" y="5315362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Elaboração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404664" y="5603394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Uva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Teor Alcoólico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Amadurecimento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1920854" y="5603394"/>
            <a:ext cx="48205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latin typeface="Square721 BT" panose="020B0504020202060204" pitchFamily="34" charset="0"/>
              </a:rPr>
              <a:t>100% </a:t>
            </a:r>
            <a:r>
              <a:rPr lang="it-IT" sz="1000" dirty="0" smtClean="0">
                <a:latin typeface="Square721 BT" panose="020B0504020202060204" pitchFamily="34" charset="0"/>
              </a:rPr>
              <a:t>Grenache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13,5%</a:t>
            </a:r>
          </a:p>
          <a:p>
            <a:endParaRPr lang="pt-BR" sz="1000" dirty="0" smtClean="0">
              <a:latin typeface="Square721 BT" panose="020B0504020202060204" pitchFamily="34" charset="0"/>
            </a:endParaRPr>
          </a:p>
          <a:p>
            <a:r>
              <a:rPr lang="pt-BR" sz="1000" dirty="0">
                <a:latin typeface="Square721 BT" panose="020B0504020202060204" pitchFamily="34" charset="0"/>
              </a:rPr>
              <a:t>Não passa por afinamento em madeira</a:t>
            </a:r>
            <a:endParaRPr lang="pt-BR" sz="1000" dirty="0" smtClean="0">
              <a:latin typeface="Square721 BT" panose="020B0504020202060204" pitchFamily="34" charset="0"/>
            </a:endParaRPr>
          </a:p>
        </p:txBody>
      </p:sp>
      <p:sp>
        <p:nvSpPr>
          <p:cNvPr id="50" name="CaixaDeTexto 49"/>
          <p:cNvSpPr txBox="1"/>
          <p:nvPr/>
        </p:nvSpPr>
        <p:spPr>
          <a:xfrm>
            <a:off x="384432" y="6437292"/>
            <a:ext cx="26125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Por Murilo Azevedo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434392" y="6725325"/>
            <a:ext cx="15802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Visual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Olfativo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Gustativo</a:t>
            </a:r>
          </a:p>
          <a:p>
            <a:endParaRPr lang="pt-BR" sz="1000" b="1" dirty="0" smtClean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Harmonização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1888952" y="6752620"/>
            <a:ext cx="46341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dirty="0">
              <a:latin typeface="Square721 BT" panose="020B0504020202060204" pitchFamily="34" charset="0"/>
            </a:endParaRPr>
          </a:p>
          <a:p>
            <a:endParaRPr lang="pt-BR" sz="1000" dirty="0" smtClean="0">
              <a:latin typeface="Square721 BT" panose="020B0504020202060204" pitchFamily="34" charset="0"/>
            </a:endParaRPr>
          </a:p>
          <a:p>
            <a:r>
              <a:rPr lang="pt-BR" sz="1000" dirty="0">
                <a:latin typeface="Square721 BT" panose="020B0504020202060204" pitchFamily="34" charset="0"/>
              </a:rPr>
              <a:t>B</a:t>
            </a:r>
            <a:r>
              <a:rPr lang="pt-BR" sz="1000" dirty="0" smtClean="0">
                <a:latin typeface="Square721 BT" panose="020B0504020202060204" pitchFamily="34" charset="0"/>
              </a:rPr>
              <a:t>astante fruta </a:t>
            </a:r>
            <a:r>
              <a:rPr lang="pt-BR" sz="1000" dirty="0">
                <a:latin typeface="Square721 BT" panose="020B0504020202060204" pitchFamily="34" charset="0"/>
              </a:rPr>
              <a:t>negra e boa persistência.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>
                <a:latin typeface="Square721 BT" panose="020B0504020202060204" pitchFamily="34" charset="0"/>
              </a:rPr>
              <a:t>Um vinho fresco, redondo e muito gastronômico</a:t>
            </a:r>
            <a:endParaRPr lang="pt-BR" sz="1000" dirty="0" smtClean="0">
              <a:latin typeface="Square721 BT" panose="020B0504020202060204" pitchFamily="34" charset="0"/>
            </a:endParaRP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Acompanha </a:t>
            </a:r>
            <a:r>
              <a:rPr lang="pt-BR" sz="1000" dirty="0">
                <a:latin typeface="Square721 BT" panose="020B0504020202060204" pitchFamily="34" charset="0"/>
              </a:rPr>
              <a:t>muito bem pratos de carnes grelhadas, risotos de cogumelos, coelho, pratos saborosos em geral..</a:t>
            </a:r>
          </a:p>
        </p:txBody>
      </p:sp>
      <p:sp>
        <p:nvSpPr>
          <p:cNvPr id="54" name="CaixaDeTexto 53"/>
          <p:cNvSpPr txBox="1"/>
          <p:nvPr/>
        </p:nvSpPr>
        <p:spPr>
          <a:xfrm>
            <a:off x="446062" y="8309501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Serviço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466294" y="8597533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Temperatura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Serviço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Estimativa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Guarda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920854" y="8711352"/>
            <a:ext cx="572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14º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61" name="CaixaDeTexto 60"/>
          <p:cNvSpPr txBox="1"/>
          <p:nvPr/>
        </p:nvSpPr>
        <p:spPr>
          <a:xfrm>
            <a:off x="3284984" y="8309501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Dica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3284984" y="8597533"/>
            <a:ext cx="29087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Como conservar o seu vinho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65" name="CaixaDeTexto 64"/>
          <p:cNvSpPr txBox="1"/>
          <p:nvPr/>
        </p:nvSpPr>
        <p:spPr>
          <a:xfrm>
            <a:off x="3289900" y="8843754"/>
            <a:ext cx="3233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 smtClean="0">
                <a:latin typeface="Square721 BT" panose="020B0504020202060204" pitchFamily="34" charset="0"/>
              </a:rPr>
              <a:t>Para o vinho mostrar todo o seu potencial quando for degustado, ele deve ser armazenado em ambiente fresco, com controle de temperatura e umidade, livre de trepidações e sem contato com a luz.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cxnSp>
        <p:nvCxnSpPr>
          <p:cNvPr id="66" name="Conector reto 65"/>
          <p:cNvCxnSpPr/>
          <p:nvPr/>
        </p:nvCxnSpPr>
        <p:spPr>
          <a:xfrm>
            <a:off x="1383668" y="5500545"/>
            <a:ext cx="50856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/>
          <p:nvPr/>
        </p:nvCxnSpPr>
        <p:spPr>
          <a:xfrm>
            <a:off x="2014664" y="6614399"/>
            <a:ext cx="443179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/>
          <p:nvPr/>
        </p:nvCxnSpPr>
        <p:spPr>
          <a:xfrm>
            <a:off x="3814837" y="8525525"/>
            <a:ext cx="2677807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to 68"/>
          <p:cNvCxnSpPr/>
          <p:nvPr/>
        </p:nvCxnSpPr>
        <p:spPr>
          <a:xfrm>
            <a:off x="1153992" y="8537669"/>
            <a:ext cx="1554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ixaDeTexto 69"/>
          <p:cNvSpPr txBox="1"/>
          <p:nvPr/>
        </p:nvSpPr>
        <p:spPr>
          <a:xfrm>
            <a:off x="3226092" y="3463065"/>
            <a:ext cx="494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Tipo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3814837" y="3562901"/>
            <a:ext cx="8496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Tinto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72" name="CaixaDeTexto 71"/>
          <p:cNvSpPr txBox="1"/>
          <p:nvPr/>
        </p:nvSpPr>
        <p:spPr>
          <a:xfrm>
            <a:off x="414160" y="3855935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Terroir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73" name="CaixaDeTexto 72"/>
          <p:cNvSpPr txBox="1"/>
          <p:nvPr/>
        </p:nvSpPr>
        <p:spPr>
          <a:xfrm>
            <a:off x="434392" y="4143967"/>
            <a:ext cx="1403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País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Região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Produtor</a:t>
            </a:r>
          </a:p>
          <a:p>
            <a:endParaRPr lang="pt-BR" sz="1000" b="1" dirty="0" smtClean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Safra</a:t>
            </a:r>
            <a:endParaRPr lang="pt-BR" sz="1000" dirty="0">
              <a:latin typeface="Square721 BT" panose="020B0504020202060204" pitchFamily="34" charset="0"/>
            </a:endParaRPr>
          </a:p>
          <a:p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74" name="CaixaDeTexto 73"/>
          <p:cNvSpPr txBox="1"/>
          <p:nvPr/>
        </p:nvSpPr>
        <p:spPr>
          <a:xfrm>
            <a:off x="1920854" y="4143967"/>
            <a:ext cx="46022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França</a:t>
            </a:r>
          </a:p>
          <a:p>
            <a:endParaRPr lang="pt-BR" sz="1000" dirty="0" smtClean="0">
              <a:latin typeface="Square721 BT" panose="020B0504020202060204" pitchFamily="34" charset="0"/>
            </a:endParaRPr>
          </a:p>
          <a:p>
            <a:r>
              <a:rPr lang="fr-FR" sz="1000" dirty="0" smtClean="0">
                <a:latin typeface="Square721 BT" panose="020B0504020202060204" pitchFamily="34" charset="0"/>
              </a:rPr>
              <a:t>Vallée du Rhone </a:t>
            </a:r>
            <a:r>
              <a:rPr lang="fr-FR" sz="1000" smtClean="0">
                <a:latin typeface="Square721 BT" panose="020B0504020202060204" pitchFamily="34" charset="0"/>
              </a:rPr>
              <a:t>/ </a:t>
            </a:r>
            <a:r>
              <a:rPr lang="fr-FR" sz="1000" smtClean="0">
                <a:latin typeface="Square721 BT" panose="020B0504020202060204" pitchFamily="34" charset="0"/>
              </a:rPr>
              <a:t>Sub-região </a:t>
            </a:r>
            <a:r>
              <a:rPr lang="fr-FR" sz="1000" dirty="0">
                <a:latin typeface="Square721 BT" panose="020B0504020202060204" pitchFamily="34" charset="0"/>
              </a:rPr>
              <a:t>Costieres de </a:t>
            </a:r>
            <a:r>
              <a:rPr lang="fr-FR" sz="1000" dirty="0" smtClean="0">
                <a:latin typeface="Square721 BT" panose="020B0504020202060204" pitchFamily="34" charset="0"/>
              </a:rPr>
              <a:t>Nîmes</a:t>
            </a:r>
          </a:p>
          <a:p>
            <a:endParaRPr lang="fr-FR" sz="1000" dirty="0" smtClean="0">
              <a:latin typeface="Square721 BT" panose="020B0504020202060204" pitchFamily="34" charset="0"/>
            </a:endParaRPr>
          </a:p>
          <a:p>
            <a:r>
              <a:rPr lang="pt-BR" sz="1000" dirty="0" err="1" smtClean="0">
                <a:latin typeface="Square721 BT" panose="020B0504020202060204" pitchFamily="34" charset="0"/>
              </a:rPr>
              <a:t>Chateau</a:t>
            </a:r>
            <a:r>
              <a:rPr lang="pt-BR" sz="1000" dirty="0" smtClean="0">
                <a:latin typeface="Square721 BT" panose="020B0504020202060204" pitchFamily="34" charset="0"/>
              </a:rPr>
              <a:t> de </a:t>
            </a:r>
            <a:r>
              <a:rPr lang="pt-BR" sz="1000" dirty="0" err="1" smtClean="0">
                <a:latin typeface="Square721 BT" panose="020B0504020202060204" pitchFamily="34" charset="0"/>
              </a:rPr>
              <a:t>Valcombe</a:t>
            </a:r>
            <a:endParaRPr lang="pt-BR" sz="1000" dirty="0" smtClean="0">
              <a:latin typeface="Square721 BT" panose="020B0504020202060204" pitchFamily="34" charset="0"/>
            </a:endParaRPr>
          </a:p>
          <a:p>
            <a:endParaRPr lang="pt-BR" sz="1000" dirty="0" smtClean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2013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</p:txBody>
      </p:sp>
      <p:cxnSp>
        <p:nvCxnSpPr>
          <p:cNvPr id="75" name="Conector reto 74"/>
          <p:cNvCxnSpPr/>
          <p:nvPr/>
        </p:nvCxnSpPr>
        <p:spPr>
          <a:xfrm>
            <a:off x="1106590" y="4071959"/>
            <a:ext cx="541649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556" y="452997"/>
            <a:ext cx="1671292" cy="222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04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228</Words>
  <Application>Microsoft Office PowerPoint</Application>
  <PresentationFormat>Papel A4 (210 x 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Square721 BT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Ad-One</dc:creator>
  <cp:lastModifiedBy>Degusta club</cp:lastModifiedBy>
  <cp:revision>30</cp:revision>
  <cp:lastPrinted>2015-05-26T14:42:40Z</cp:lastPrinted>
  <dcterms:created xsi:type="dcterms:W3CDTF">2015-05-26T12:36:40Z</dcterms:created>
  <dcterms:modified xsi:type="dcterms:W3CDTF">2015-09-07T18:13:18Z</dcterms:modified>
</cp:coreProperties>
</file>