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60" y="380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5397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5381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2433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889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7075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25138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335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7496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41618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336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1952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E412CB-EDD8-46B5-82A4-447E720631AF}" type="datetimeFigureOut">
              <a:rPr lang="pt-BR" smtClean="0"/>
              <a:t>09/10/2015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50E537-3189-42A4-955E-14A47047084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1617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://www.google.com.br/url?sa=i&amp;rct=j&amp;q=&amp;esrc=s&amp;source=images&amp;cd=&amp;cad=rja&amp;uact=8&amp;ved=0CAcQjRxqFQoTCLf7uPqVmMgCFYyDkAodFtwMEA&amp;url=http://www.bewine.com.br/vinhos/vinhos-por-pas/81429839-la-posta-red-blend-malbec-bonarda-syrah-2013.html&amp;psig=AFQjCNFRiai_6jkqseo5olY3G1BRn3vq8A&amp;ust=1443476176809573" TargetMode="Externa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548680" y="632522"/>
            <a:ext cx="5829300" cy="21233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132857" y="920552"/>
            <a:ext cx="41764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La Posta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Red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Blend</a:t>
            </a:r>
            <a:endParaRPr lang="pt-BR" dirty="0" smtClean="0">
              <a:solidFill>
                <a:srgbClr val="C00000"/>
              </a:solidFill>
              <a:latin typeface="Square721 BT" panose="020B0504020202060204" pitchFamily="34" charset="0"/>
            </a:endParaRPr>
          </a:p>
          <a:p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Malbec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,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Bonarda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e </a:t>
            </a:r>
            <a:r>
              <a:rPr lang="pt-BR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Syrah</a:t>
            </a:r>
            <a:r>
              <a:rPr lang="pt-BR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 2013</a:t>
            </a:r>
          </a:p>
          <a:p>
            <a:pPr algn="just"/>
            <a:endParaRPr lang="pt-BR" sz="900" dirty="0" smtClean="0"/>
          </a:p>
          <a:p>
            <a:pPr algn="just"/>
            <a:r>
              <a:rPr lang="pt-BR" sz="900" dirty="0" smtClean="0"/>
              <a:t>O novo rótulo da linha La Posta em estilo </a:t>
            </a:r>
            <a:r>
              <a:rPr lang="pt-BR" sz="900" dirty="0" err="1" smtClean="0"/>
              <a:t>retrô</a:t>
            </a:r>
            <a:r>
              <a:rPr lang="pt-BR" sz="900" dirty="0" smtClean="0"/>
              <a:t>. Chega a parecer aquelas antigas garrafas de vermute. Trata-se de um </a:t>
            </a:r>
            <a:r>
              <a:rPr lang="pt-BR" sz="900" dirty="0"/>
              <a:t>cativante corte de </a:t>
            </a:r>
            <a:r>
              <a:rPr lang="pt-BR" sz="900" dirty="0" err="1"/>
              <a:t>Malbec</a:t>
            </a:r>
            <a:r>
              <a:rPr lang="pt-BR" sz="900" dirty="0"/>
              <a:t> com </a:t>
            </a:r>
            <a:r>
              <a:rPr lang="pt-BR" sz="900" dirty="0" err="1"/>
              <a:t>Bonarda</a:t>
            </a:r>
            <a:r>
              <a:rPr lang="pt-BR" sz="900" dirty="0"/>
              <a:t> e </a:t>
            </a:r>
            <a:r>
              <a:rPr lang="pt-BR" sz="900" dirty="0" err="1" smtClean="0"/>
              <a:t>Syrah</a:t>
            </a:r>
            <a:r>
              <a:rPr lang="pt-BR" sz="900" dirty="0" smtClean="0"/>
              <a:t>. Um vinho muito equilibrado. O </a:t>
            </a:r>
            <a:r>
              <a:rPr lang="pt-BR" sz="900" dirty="0" err="1" smtClean="0"/>
              <a:t>malbec</a:t>
            </a:r>
            <a:r>
              <a:rPr lang="pt-BR" sz="900" dirty="0" smtClean="0"/>
              <a:t>  entra com a potência e estrutura, a </a:t>
            </a:r>
            <a:r>
              <a:rPr lang="pt-BR" sz="900" dirty="0" err="1" smtClean="0"/>
              <a:t>bonarda</a:t>
            </a:r>
            <a:r>
              <a:rPr lang="pt-BR" sz="900" dirty="0" smtClean="0"/>
              <a:t> colabora com a acidez na medida e a </a:t>
            </a:r>
            <a:r>
              <a:rPr lang="pt-BR" sz="900" dirty="0" err="1" smtClean="0"/>
              <a:t>syrah</a:t>
            </a:r>
            <a:r>
              <a:rPr lang="pt-BR" sz="900" dirty="0" smtClean="0"/>
              <a:t> confere o caráter frutado e taninos finos. Excelente! Um vinho gastronômico e surpreendente!</a:t>
            </a:r>
            <a:endParaRPr lang="pt-BR" sz="9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pic>
        <p:nvPicPr>
          <p:cNvPr id="1027" name="Picture 3" descr="\\Diogo\clientes\Degusta\FICHA DE PRODUTO\Degusta Clube_APROVADO CURVA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2627" y="50172"/>
            <a:ext cx="2010729" cy="10143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Conector reto 9"/>
          <p:cNvCxnSpPr/>
          <p:nvPr/>
        </p:nvCxnSpPr>
        <p:spPr>
          <a:xfrm>
            <a:off x="2221558" y="2576736"/>
            <a:ext cx="4156422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tângulo 12"/>
          <p:cNvSpPr/>
          <p:nvPr/>
        </p:nvSpPr>
        <p:spPr>
          <a:xfrm>
            <a:off x="404664" y="2864769"/>
            <a:ext cx="6041796" cy="21602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CaixaDeTexto 17"/>
          <p:cNvSpPr txBox="1"/>
          <p:nvPr/>
        </p:nvSpPr>
        <p:spPr>
          <a:xfrm>
            <a:off x="419064" y="2841975"/>
            <a:ext cx="12864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Ficha Técnica</a:t>
            </a:r>
            <a:endParaRPr lang="pt-BR" sz="1000" b="1" dirty="0">
              <a:latin typeface="Square721 BT" panose="020B0504020202060204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04664" y="3224808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Conteúdo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Tipo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1859224" y="3224809"/>
            <a:ext cx="8496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750ml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Tinto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84433" y="3800872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Elaboração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404665" y="4088905"/>
            <a:ext cx="140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Uva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Teor Alcoólico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Amadurecimento</a:t>
            </a:r>
          </a:p>
          <a:p>
            <a:pPr>
              <a:lnSpc>
                <a:spcPct val="200000"/>
              </a:lnSpc>
            </a:pPr>
            <a:r>
              <a:rPr lang="pt-BR" sz="1000" b="1" dirty="0" smtClean="0">
                <a:latin typeface="Square721 BT" panose="020B0504020202060204" pitchFamily="34" charset="0"/>
              </a:rPr>
              <a:t>Safra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1859224" y="4088905"/>
            <a:ext cx="463413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60% </a:t>
            </a:r>
            <a:r>
              <a:rPr lang="pt-BR" sz="1000" dirty="0" err="1" smtClean="0">
                <a:latin typeface="Square721 BT" panose="020B0504020202060204" pitchFamily="34" charset="0"/>
              </a:rPr>
              <a:t>Malbec</a:t>
            </a:r>
            <a:r>
              <a:rPr lang="pt-BR" sz="1000" dirty="0" smtClean="0">
                <a:latin typeface="Square721 BT" panose="020B0504020202060204" pitchFamily="34" charset="0"/>
              </a:rPr>
              <a:t>, 20% </a:t>
            </a:r>
            <a:r>
              <a:rPr lang="pt-BR" sz="1000" dirty="0" err="1" smtClean="0">
                <a:latin typeface="Square721 BT" panose="020B0504020202060204" pitchFamily="34" charset="0"/>
              </a:rPr>
              <a:t>Bonarda</a:t>
            </a:r>
            <a:r>
              <a:rPr lang="pt-BR" sz="1000" dirty="0" smtClean="0">
                <a:latin typeface="Square721 BT" panose="020B0504020202060204" pitchFamily="34" charset="0"/>
              </a:rPr>
              <a:t>, 20% </a:t>
            </a:r>
            <a:r>
              <a:rPr lang="pt-BR" sz="1000" dirty="0" err="1" smtClean="0">
                <a:latin typeface="Square721 BT" panose="020B0504020202060204" pitchFamily="34" charset="0"/>
              </a:rPr>
              <a:t>Syrah</a:t>
            </a:r>
            <a:endParaRPr lang="pt-BR" sz="1000" dirty="0" smtClean="0">
              <a:latin typeface="Square721 BT" panose="020B0504020202060204" pitchFamily="34" charset="0"/>
            </a:endParaRP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13,5%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10 meses em carvalho francês</a:t>
            </a:r>
          </a:p>
          <a:p>
            <a:pPr>
              <a:lnSpc>
                <a:spcPct val="200000"/>
              </a:lnSpc>
            </a:pPr>
            <a:r>
              <a:rPr lang="pt-BR" sz="1000" dirty="0" smtClean="0">
                <a:latin typeface="Square721 BT" panose="020B0504020202060204" pitchFamily="34" charset="0"/>
              </a:rPr>
              <a:t>2013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414160" y="5213158"/>
            <a:ext cx="117236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err="1" smtClean="0">
                <a:solidFill>
                  <a:srgbClr val="C00000"/>
                </a:solidFill>
                <a:latin typeface="Square721 BT" panose="020B0504020202060204" pitchFamily="34" charset="0"/>
              </a:rPr>
              <a:t>Terroir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>
            <a:off x="434392" y="5501188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País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Região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Produtor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>
            <a:off x="1888953" y="5501188"/>
            <a:ext cx="463413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Argentina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Mendoza (vinhedos La Consulta e Altamira)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La Posta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4" name="CaixaDeTexto 33"/>
          <p:cNvSpPr txBox="1"/>
          <p:nvPr/>
        </p:nvSpPr>
        <p:spPr>
          <a:xfrm>
            <a:off x="414160" y="6437294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>
                <a:solidFill>
                  <a:srgbClr val="C00000"/>
                </a:solidFill>
                <a:latin typeface="Square721 BT" panose="020B0504020202060204" pitchFamily="34" charset="0"/>
              </a:rPr>
              <a:t>p</a:t>
            </a:r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or Murilo Azevedo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35" name="CaixaDeTexto 34"/>
          <p:cNvSpPr txBox="1"/>
          <p:nvPr/>
        </p:nvSpPr>
        <p:spPr>
          <a:xfrm>
            <a:off x="434392" y="6725327"/>
            <a:ext cx="14038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Visual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Olfativo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Gustativo</a:t>
            </a:r>
          </a:p>
          <a:p>
            <a:endParaRPr lang="pt-BR" sz="1000" b="1" dirty="0" smtClean="0">
              <a:latin typeface="Square721 BT" panose="020B0504020202060204" pitchFamily="34" charset="0"/>
            </a:endParaRP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Harmonização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36" name="CaixaDeTexto 35"/>
          <p:cNvSpPr txBox="1"/>
          <p:nvPr/>
        </p:nvSpPr>
        <p:spPr>
          <a:xfrm>
            <a:off x="1888953" y="6752621"/>
            <a:ext cx="463413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Rubi/violáceo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Frutas vermelhas, frutas negras e um toque herbáceo.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Um vinho gastronômico, com boa acidez, fruta presente, taninos finos, equilibrado, muito bom!</a:t>
            </a:r>
          </a:p>
          <a:p>
            <a:endParaRPr lang="pt-BR" sz="1000" dirty="0">
              <a:latin typeface="Square721 BT" panose="020B0504020202060204" pitchFamily="34" charset="0"/>
            </a:endParaRPr>
          </a:p>
          <a:p>
            <a:r>
              <a:rPr lang="pt-BR" sz="1000" dirty="0" smtClean="0">
                <a:latin typeface="Square721 BT" panose="020B0504020202060204" pitchFamily="34" charset="0"/>
              </a:rPr>
              <a:t>Carnes vermelhas e massas com molho vermelho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446062" y="8309502"/>
            <a:ext cx="2582792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Serviço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466294" y="8597533"/>
            <a:ext cx="140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 smtClean="0">
                <a:latin typeface="Square721 BT" panose="020B0504020202060204" pitchFamily="34" charset="0"/>
              </a:rPr>
              <a:t>Temperatura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Serviço</a:t>
            </a:r>
          </a:p>
          <a:p>
            <a:endParaRPr lang="pt-BR" sz="1000" b="1" dirty="0">
              <a:latin typeface="Square721 BT" panose="020B0504020202060204" pitchFamily="34" charset="0"/>
            </a:endParaRP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Estimativa </a:t>
            </a:r>
          </a:p>
          <a:p>
            <a:r>
              <a:rPr lang="pt-BR" sz="1000" b="1" dirty="0" smtClean="0">
                <a:latin typeface="Square721 BT" panose="020B0504020202060204" pitchFamily="34" charset="0"/>
              </a:rPr>
              <a:t>de Guarda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1920855" y="8711353"/>
            <a:ext cx="5720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16/18º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1920854" y="9044116"/>
            <a:ext cx="69400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 smtClean="0">
                <a:latin typeface="Square721 BT" panose="020B0504020202060204" pitchFamily="34" charset="0"/>
              </a:rPr>
              <a:t>Pronto pra beber</a:t>
            </a:r>
            <a:endParaRPr lang="pt-BR" sz="1000" dirty="0">
              <a:latin typeface="Square721 BT" panose="020B0504020202060204" pitchFamily="34" charset="0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3097479" y="8309502"/>
            <a:ext cx="2770297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300" dirty="0" smtClean="0">
                <a:solidFill>
                  <a:srgbClr val="C00000"/>
                </a:solidFill>
                <a:latin typeface="Square721 BT" panose="020B0504020202060204" pitchFamily="34" charset="0"/>
              </a:rPr>
              <a:t>Curiosidade</a:t>
            </a:r>
            <a:endParaRPr lang="pt-BR" sz="1300" dirty="0">
              <a:solidFill>
                <a:srgbClr val="C00000"/>
              </a:solidFill>
              <a:latin typeface="Square721 BT" panose="020B0504020202060204" pitchFamily="34" charset="0"/>
            </a:endParaRPr>
          </a:p>
        </p:txBody>
      </p:sp>
      <p:sp>
        <p:nvSpPr>
          <p:cNvPr id="52" name="CaixaDeTexto 51"/>
          <p:cNvSpPr txBox="1"/>
          <p:nvPr/>
        </p:nvSpPr>
        <p:spPr>
          <a:xfrm>
            <a:off x="3028854" y="8567172"/>
            <a:ext cx="3640506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900" dirty="0"/>
              <a:t>A</a:t>
            </a:r>
            <a:r>
              <a:rPr lang="pt-BR" sz="900" dirty="0" smtClean="0"/>
              <a:t>ntes </a:t>
            </a:r>
            <a:r>
              <a:rPr lang="pt-BR" sz="900" dirty="0"/>
              <a:t>da </a:t>
            </a:r>
            <a:r>
              <a:rPr lang="pt-BR" sz="900" dirty="0" smtClean="0"/>
              <a:t>uva </a:t>
            </a:r>
            <a:r>
              <a:rPr lang="pt-BR" sz="900" dirty="0" err="1" smtClean="0"/>
              <a:t>Malbec</a:t>
            </a:r>
            <a:r>
              <a:rPr lang="pt-BR" sz="900" dirty="0" smtClean="0"/>
              <a:t> </a:t>
            </a:r>
            <a:r>
              <a:rPr lang="pt-BR" sz="900" dirty="0"/>
              <a:t>dominar a produção Argentina, a </a:t>
            </a:r>
            <a:r>
              <a:rPr lang="pt-BR" sz="900" dirty="0" err="1"/>
              <a:t>Bonarda</a:t>
            </a:r>
            <a:r>
              <a:rPr lang="pt-BR" sz="900" dirty="0"/>
              <a:t> era a casta mais cultivada no país </a:t>
            </a:r>
            <a:r>
              <a:rPr lang="pt-BR" sz="900" dirty="0" smtClean="0"/>
              <a:t>dos </a:t>
            </a:r>
            <a:r>
              <a:rPr lang="pt-BR" sz="900" dirty="0" err="1" smtClean="0"/>
              <a:t>hermanos</a:t>
            </a:r>
            <a:r>
              <a:rPr lang="pt-BR" sz="900" dirty="0" smtClean="0"/>
              <a:t>. Por </a:t>
            </a:r>
            <a:r>
              <a:rPr lang="pt-BR" sz="900" dirty="0"/>
              <a:t>muitos anos foi confundida com a </a:t>
            </a:r>
            <a:r>
              <a:rPr lang="pt-BR" sz="900" dirty="0" err="1" smtClean="0"/>
              <a:t>Barbera</a:t>
            </a:r>
            <a:r>
              <a:rPr lang="pt-BR" sz="900" dirty="0" smtClean="0"/>
              <a:t>. Atualmente a </a:t>
            </a:r>
            <a:r>
              <a:rPr lang="pt-BR" sz="900" dirty="0" err="1" smtClean="0"/>
              <a:t>Bonarda</a:t>
            </a:r>
            <a:r>
              <a:rPr lang="pt-BR" sz="900" dirty="0" smtClean="0"/>
              <a:t> ganhou maior atenção e fama com grandes produtores, mas o seu melhor papel é  no </a:t>
            </a:r>
            <a:r>
              <a:rPr lang="pt-BR" sz="900" dirty="0" err="1" smtClean="0"/>
              <a:t>blend</a:t>
            </a:r>
            <a:r>
              <a:rPr lang="pt-BR" sz="900" dirty="0" smtClean="0"/>
              <a:t> com a uva </a:t>
            </a:r>
            <a:r>
              <a:rPr lang="pt-BR" sz="900" dirty="0" err="1" smtClean="0"/>
              <a:t>malbec</a:t>
            </a:r>
            <a:r>
              <a:rPr lang="pt-BR" sz="900" dirty="0" smtClean="0"/>
              <a:t>, a fim de oferecer melhor acidez. Ainda </a:t>
            </a:r>
            <a:r>
              <a:rPr lang="pt-BR" sz="900" dirty="0"/>
              <a:t>hoje é debatido sua origem, as duas teorias mais defendidas estão ligadas ao parentesco com a </a:t>
            </a:r>
            <a:r>
              <a:rPr lang="pt-BR" sz="900" dirty="0" err="1"/>
              <a:t>Dolceto</a:t>
            </a:r>
            <a:r>
              <a:rPr lang="pt-BR" sz="900" dirty="0"/>
              <a:t>(Itália) e outra teoria ligando ela a </a:t>
            </a:r>
            <a:r>
              <a:rPr lang="pt-BR" sz="900" dirty="0" err="1" smtClean="0"/>
              <a:t>Corbeau</a:t>
            </a:r>
            <a:r>
              <a:rPr lang="pt-BR" sz="900" dirty="0" smtClean="0"/>
              <a:t> (França-Jura).</a:t>
            </a:r>
            <a:endParaRPr lang="pt-BR" sz="900" dirty="0">
              <a:latin typeface="Square721 BT" panose="020B0504020202060204" pitchFamily="34" charset="0"/>
            </a:endParaRPr>
          </a:p>
        </p:txBody>
      </p:sp>
      <p:cxnSp>
        <p:nvCxnSpPr>
          <p:cNvPr id="55" name="Conector reto 54"/>
          <p:cNvCxnSpPr/>
          <p:nvPr/>
        </p:nvCxnSpPr>
        <p:spPr>
          <a:xfrm>
            <a:off x="1360810" y="3944888"/>
            <a:ext cx="508565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to 56"/>
          <p:cNvCxnSpPr/>
          <p:nvPr/>
        </p:nvCxnSpPr>
        <p:spPr>
          <a:xfrm>
            <a:off x="1106590" y="5429181"/>
            <a:ext cx="541649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to 58"/>
          <p:cNvCxnSpPr/>
          <p:nvPr/>
        </p:nvCxnSpPr>
        <p:spPr>
          <a:xfrm>
            <a:off x="2132857" y="6653318"/>
            <a:ext cx="435978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to 61"/>
          <p:cNvCxnSpPr/>
          <p:nvPr/>
        </p:nvCxnSpPr>
        <p:spPr>
          <a:xfrm>
            <a:off x="4509120" y="8499487"/>
            <a:ext cx="1970464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to 63"/>
          <p:cNvCxnSpPr/>
          <p:nvPr/>
        </p:nvCxnSpPr>
        <p:spPr>
          <a:xfrm>
            <a:off x="1153992" y="8537669"/>
            <a:ext cx="1554928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2" descr="\\Diogo\clientes\Degusta\FICHA DE PRODUTO\logo_reserva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072" y="322253"/>
            <a:ext cx="1366867" cy="451817"/>
          </a:xfrm>
          <a:prstGeom prst="rect">
            <a:avLst/>
          </a:prstGeom>
          <a:solidFill>
            <a:schemeClr val="bg1">
              <a:lumMod val="85000"/>
            </a:schemeClr>
          </a:solidFill>
          <a:extLst/>
        </p:spPr>
      </p:pic>
      <p:pic>
        <p:nvPicPr>
          <p:cNvPr id="7" name="Picture 3" descr="\\Diogo\clientes\Degusta\FICHA DE PRODUTO\Flag_Reserva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04" y="2"/>
            <a:ext cx="566941" cy="644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bewine.com.br/vinhos/2418-large_default/la-posta-red-blend-malbec-bonarda-syrah-2013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512" y="774070"/>
            <a:ext cx="1091341" cy="2067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3046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690</TotalTime>
  <Words>277</Words>
  <Application>Microsoft Office PowerPoint</Application>
  <PresentationFormat>Papel A4 (210 x 297 mm)</PresentationFormat>
  <Paragraphs>57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Ad-One</dc:creator>
  <cp:lastModifiedBy>Murilo Azevedo Pinto</cp:lastModifiedBy>
  <cp:revision>37</cp:revision>
  <cp:lastPrinted>2015-10-09T17:33:50Z</cp:lastPrinted>
  <dcterms:created xsi:type="dcterms:W3CDTF">2015-05-26T12:36:40Z</dcterms:created>
  <dcterms:modified xsi:type="dcterms:W3CDTF">2015-10-09T21:24:06Z</dcterms:modified>
</cp:coreProperties>
</file>