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660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39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538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43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89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7075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513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3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749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61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336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95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61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www.google.com.br/url?sa=i&amp;rct=j&amp;q=&amp;esrc=s&amp;source=images&amp;cd=&amp;cad=rja&amp;uact=8&amp;ved=0CAcQjRxqFQoTCPvl3ubMl8gCFQoSkAodOxIPgA&amp;url=http://www.kylixvinhos.com.br/categoria/54382/Anakena&amp;psig=AFQjCNEvtNhTV_7MBLcoMY4Zdp0B5UHJDg&amp;ust=1443456541719228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548680" y="632522"/>
            <a:ext cx="5829300" cy="2123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32857" y="920552"/>
            <a:ext cx="417646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>
              <a:solidFill>
                <a:srgbClr val="C00000"/>
              </a:solidFill>
              <a:latin typeface="Square721 BT" panose="020B0504020202060204" pitchFamily="34" charset="0"/>
            </a:endParaRPr>
          </a:p>
          <a:p>
            <a:r>
              <a:rPr lang="pt-BR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Anakena</a:t>
            </a:r>
            <a:r>
              <a:rPr lang="pt-BR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 Cabernet Sauvignon 2013</a:t>
            </a:r>
          </a:p>
          <a:p>
            <a:pPr algn="just"/>
            <a:endParaRPr lang="pt-BR" sz="900" dirty="0" smtClean="0"/>
          </a:p>
          <a:p>
            <a:pPr algn="just"/>
            <a:r>
              <a:rPr lang="pt-BR" sz="900" dirty="0" smtClean="0"/>
              <a:t>Um </a:t>
            </a:r>
            <a:r>
              <a:rPr lang="pt-BR" sz="900" dirty="0" err="1"/>
              <a:t>varietal</a:t>
            </a:r>
            <a:r>
              <a:rPr lang="pt-BR" sz="900" dirty="0"/>
              <a:t> da linha </a:t>
            </a:r>
            <a:r>
              <a:rPr lang="pt-BR" sz="900" dirty="0" err="1"/>
              <a:t>Anakena</a:t>
            </a:r>
            <a:r>
              <a:rPr lang="pt-BR" sz="900" dirty="0"/>
              <a:t>, essa linha curiosamente recebe em seu rótulo a imagem de um </a:t>
            </a:r>
            <a:r>
              <a:rPr lang="pt-BR" sz="900" dirty="0" err="1"/>
              <a:t>petroglifo</a:t>
            </a:r>
            <a:r>
              <a:rPr lang="pt-BR" sz="900" dirty="0"/>
              <a:t> em cada casta, </a:t>
            </a:r>
            <a:r>
              <a:rPr lang="pt-BR" sz="900" dirty="0" smtClean="0"/>
              <a:t>essa </a:t>
            </a:r>
            <a:r>
              <a:rPr lang="pt-BR" sz="900" dirty="0"/>
              <a:t>do Cabernet Sauvignon é representado </a:t>
            </a:r>
            <a:r>
              <a:rPr lang="pt-BR" sz="900" dirty="0" smtClean="0"/>
              <a:t>pelo </a:t>
            </a:r>
            <a:r>
              <a:rPr lang="pt-BR" sz="900" dirty="0"/>
              <a:t>Condor </a:t>
            </a:r>
            <a:r>
              <a:rPr lang="pt-BR" sz="900" dirty="0" smtClean="0"/>
              <a:t>na </a:t>
            </a:r>
            <a:r>
              <a:rPr lang="pt-BR" sz="900" dirty="0"/>
              <a:t>cultura </a:t>
            </a:r>
            <a:r>
              <a:rPr lang="pt-BR" sz="900" dirty="0" err="1" smtClean="0"/>
              <a:t>Mapuche</a:t>
            </a:r>
            <a:r>
              <a:rPr lang="pt-BR" sz="900" dirty="0" smtClean="0"/>
              <a:t>. Trata-se de um Cabernet de corpo médio, fácil de beber, frutado </a:t>
            </a:r>
            <a:r>
              <a:rPr lang="pt-BR" sz="900" smtClean="0"/>
              <a:t>e equilibrado</a:t>
            </a:r>
            <a:r>
              <a:rPr lang="pt-BR" sz="900" dirty="0" smtClean="0"/>
              <a:t>.</a:t>
            </a:r>
            <a:endParaRPr lang="pt-BR" sz="9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pic>
        <p:nvPicPr>
          <p:cNvPr id="1027" name="Picture 3" descr="\\Diogo\clientes\Degusta\FICHA DE PRODUTO\Degusta Clube_APROVADO CURVA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5" y="128464"/>
            <a:ext cx="208135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tângulo 12"/>
          <p:cNvSpPr/>
          <p:nvPr/>
        </p:nvSpPr>
        <p:spPr>
          <a:xfrm>
            <a:off x="404664" y="2864769"/>
            <a:ext cx="6041796" cy="21602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419064" y="2841975"/>
            <a:ext cx="12864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Ficha </a:t>
            </a:r>
            <a:r>
              <a:rPr lang="pt-BR" sz="1000" b="1" dirty="0" err="1" smtClean="0">
                <a:latin typeface="Square721 BT" panose="020B0504020202060204" pitchFamily="34" charset="0"/>
              </a:rPr>
              <a:t>Técninca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404664" y="3224808"/>
            <a:ext cx="8496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Conteúdo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Tipo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1859224" y="3224809"/>
            <a:ext cx="8496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750ml</a:t>
            </a:r>
          </a:p>
          <a:p>
            <a:pPr>
              <a:lnSpc>
                <a:spcPct val="200000"/>
              </a:lnSpc>
            </a:pPr>
            <a:r>
              <a:rPr lang="pt-BR" sz="1000" dirty="0" smtClean="0">
                <a:latin typeface="Square721 BT" panose="020B0504020202060204" pitchFamily="34" charset="0"/>
              </a:rPr>
              <a:t>Tinto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84433" y="3800872"/>
            <a:ext cx="11723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Elaboração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404665" y="4088905"/>
            <a:ext cx="14038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Uva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Teor Alcoólico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Amadurecimento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Safra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1859224" y="4088905"/>
            <a:ext cx="46341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100% Cabernet Sauvignon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13%</a:t>
            </a:r>
          </a:p>
          <a:p>
            <a:pPr>
              <a:lnSpc>
                <a:spcPct val="200000"/>
              </a:lnSpc>
            </a:pPr>
            <a:r>
              <a:rPr lang="pt-BR" sz="1000" dirty="0" smtClean="0">
                <a:latin typeface="Square721 BT" panose="020B0504020202060204" pitchFamily="34" charset="0"/>
              </a:rPr>
              <a:t>Não passa por madeira a fim de preservar a fruta</a:t>
            </a:r>
          </a:p>
          <a:p>
            <a:pPr>
              <a:lnSpc>
                <a:spcPct val="200000"/>
              </a:lnSpc>
            </a:pPr>
            <a:r>
              <a:rPr lang="pt-BR" sz="1000" dirty="0" smtClean="0">
                <a:latin typeface="Square721 BT" panose="020B0504020202060204" pitchFamily="34" charset="0"/>
              </a:rPr>
              <a:t>2013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414160" y="5213158"/>
            <a:ext cx="11723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Terroir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434392" y="5501188"/>
            <a:ext cx="140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País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Região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Produtor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1888953" y="5501188"/>
            <a:ext cx="46341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Chile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Vale Central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err="1" smtClean="0">
                <a:latin typeface="Square721 BT" panose="020B0504020202060204" pitchFamily="34" charset="0"/>
              </a:rPr>
              <a:t>Anakena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414160" y="6437294"/>
            <a:ext cx="25827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>
                <a:solidFill>
                  <a:srgbClr val="C00000"/>
                </a:solidFill>
                <a:latin typeface="Square721 BT" panose="020B0504020202060204" pitchFamily="34" charset="0"/>
              </a:rPr>
              <a:t>p</a:t>
            </a:r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or Murilo Azevedo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434392" y="6725327"/>
            <a:ext cx="14038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Visual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Olfativo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Gustativo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Harmonização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1888953" y="6752621"/>
            <a:ext cx="46341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Rubi 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Frutas vermelhas com um toque de especiarias.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Um </a:t>
            </a:r>
            <a:r>
              <a:rPr lang="pt-BR" sz="1000" dirty="0" err="1" smtClean="0">
                <a:latin typeface="Square721 BT" panose="020B0504020202060204" pitchFamily="34" charset="0"/>
              </a:rPr>
              <a:t>cabernet</a:t>
            </a:r>
            <a:r>
              <a:rPr lang="pt-BR" sz="1000" dirty="0" smtClean="0">
                <a:latin typeface="Square721 BT" panose="020B0504020202060204" pitchFamily="34" charset="0"/>
              </a:rPr>
              <a:t> leve, fácil de beber, equilibrado, para o dia a dia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Aperitivos, pizzas e massas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446062" y="8309502"/>
            <a:ext cx="25827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Serviço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466294" y="8597533"/>
            <a:ext cx="140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Temperatura </a:t>
            </a: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de Serviço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Estimativa </a:t>
            </a: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de Guarda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1920855" y="8711353"/>
            <a:ext cx="5720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16/18º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1920854" y="9044116"/>
            <a:ext cx="6940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Pronto pra beber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8" name="CaixaDeTexto 47"/>
          <p:cNvSpPr txBox="1"/>
          <p:nvPr/>
        </p:nvSpPr>
        <p:spPr>
          <a:xfrm>
            <a:off x="3097479" y="8309502"/>
            <a:ext cx="277029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Curiosidade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3028854" y="8567172"/>
            <a:ext cx="364050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900" dirty="0"/>
              <a:t>A </a:t>
            </a:r>
            <a:r>
              <a:rPr lang="pt-PT" sz="900" dirty="0" smtClean="0"/>
              <a:t>uva Cabernet </a:t>
            </a:r>
            <a:r>
              <a:rPr lang="pt-PT" sz="900" dirty="0"/>
              <a:t>Sauvignon é considerada a rainha das uvas tintas. Originária da região de </a:t>
            </a:r>
            <a:r>
              <a:rPr lang="pt-PT" sz="900" dirty="0" smtClean="0"/>
              <a:t>Bordeaux, </a:t>
            </a:r>
            <a:r>
              <a:rPr lang="pt-PT" sz="900" dirty="0"/>
              <a:t>no sudoeste da </a:t>
            </a:r>
            <a:r>
              <a:rPr lang="pt-PT" sz="900" dirty="0" smtClean="0"/>
              <a:t>França, </a:t>
            </a:r>
            <a:r>
              <a:rPr lang="pt-PT" sz="900" dirty="0"/>
              <a:t>ela é a uva mais difundida no mundo. Uma curiosidade interessante é que a cabernet sauvignon surgiu de antigos cruzamentos entre as uvas </a:t>
            </a:r>
            <a:r>
              <a:rPr lang="pt-PT" sz="900" dirty="0" smtClean="0"/>
              <a:t>Cabernet franc (tinta</a:t>
            </a:r>
            <a:r>
              <a:rPr lang="pt-PT" sz="900" dirty="0"/>
              <a:t>) e </a:t>
            </a:r>
            <a:r>
              <a:rPr lang="pt-PT" sz="900" dirty="0" smtClean="0"/>
              <a:t>Sauvignon blanc </a:t>
            </a:r>
            <a:r>
              <a:rPr lang="pt-PT" sz="900" dirty="0"/>
              <a:t>(branca). Testes de DNA na Universidade da Califórnia confirmaram essa origem.</a:t>
            </a:r>
            <a:endParaRPr lang="pt-BR" sz="900" dirty="0"/>
          </a:p>
          <a:p>
            <a:pPr algn="just"/>
            <a:endParaRPr lang="pt-BR" sz="900" dirty="0">
              <a:latin typeface="Square721 BT" panose="020B0504020202060204" pitchFamily="34" charset="0"/>
            </a:endParaRPr>
          </a:p>
        </p:txBody>
      </p:sp>
      <p:cxnSp>
        <p:nvCxnSpPr>
          <p:cNvPr id="55" name="Conector reto 54"/>
          <p:cNvCxnSpPr/>
          <p:nvPr/>
        </p:nvCxnSpPr>
        <p:spPr>
          <a:xfrm>
            <a:off x="1360810" y="3944888"/>
            <a:ext cx="508565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>
            <a:off x="1106590" y="5429181"/>
            <a:ext cx="541649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>
            <a:off x="2132857" y="6653318"/>
            <a:ext cx="435978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/>
          <p:cNvCxnSpPr/>
          <p:nvPr/>
        </p:nvCxnSpPr>
        <p:spPr>
          <a:xfrm>
            <a:off x="4509120" y="8499487"/>
            <a:ext cx="197046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/>
          <p:cNvCxnSpPr/>
          <p:nvPr/>
        </p:nvCxnSpPr>
        <p:spPr>
          <a:xfrm>
            <a:off x="1153992" y="8537669"/>
            <a:ext cx="155492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\\Diogo\clientes\Degusta\FICHA DE PRODUTO\logo_reserv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856" y="450896"/>
            <a:ext cx="1546982" cy="461453"/>
          </a:xfrm>
          <a:prstGeom prst="rect">
            <a:avLst/>
          </a:prstGeom>
          <a:solidFill>
            <a:schemeClr val="bg2"/>
          </a:solidFill>
          <a:extLst/>
        </p:spPr>
      </p:pic>
      <p:pic>
        <p:nvPicPr>
          <p:cNvPr id="7" name="Picture 3" descr="\\Diogo\clientes\Degusta\FICHA DE PRODUTO\Flag_Reserv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04" y="2"/>
            <a:ext cx="566941" cy="64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kylixvinhos.com.br/produtos/Anakena_Cabernet_Sauvignon_2012_p.pn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310" y="776536"/>
            <a:ext cx="826008" cy="208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04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167</Words>
  <Application>Microsoft Office PowerPoint</Application>
  <PresentationFormat>Papel A4 (210 x 297 mm)</PresentationFormat>
  <Paragraphs>56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Ad-One</dc:creator>
  <cp:lastModifiedBy>Murilo Azevedo Pinto</cp:lastModifiedBy>
  <cp:revision>32</cp:revision>
  <cp:lastPrinted>2015-10-09T17:34:00Z</cp:lastPrinted>
  <dcterms:created xsi:type="dcterms:W3CDTF">2015-05-26T12:36:40Z</dcterms:created>
  <dcterms:modified xsi:type="dcterms:W3CDTF">2015-10-09T21:23:38Z</dcterms:modified>
</cp:coreProperties>
</file>