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60" y="23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39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38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43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89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13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3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749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61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36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95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412CB-EDD8-46B5-82A4-447E720631A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6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br/url?sa=i&amp;rct=j&amp;q=&amp;esrc=s&amp;source=images&amp;cd=&amp;cad=rja&amp;uact=8&amp;ved=0CAcQjRxqFQoTCPicqov1tcgCFYUhkAodSBUBhw&amp;url=http://www.palmbay.com/news_2015_Cavit_Select_Red_Blend.asp&amp;bvm=bv.104819420,d.Y2I&amp;psig=AFQjCNEO5Hz2fNrtXgZUFIkR5KgEQbnXOw&amp;ust=1444498119956829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48680" y="632522"/>
            <a:ext cx="5829300" cy="212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32857" y="920552"/>
            <a:ext cx="4176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Cavit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Merlot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Trentino</a:t>
            </a:r>
            <a:r>
              <a:rPr lang="pt-BR" smtClean="0">
                <a:solidFill>
                  <a:srgbClr val="C00000"/>
                </a:solidFill>
                <a:latin typeface="Square721 BT" panose="020B0504020202060204" pitchFamily="34" charset="0"/>
              </a:rPr>
              <a:t> 2012</a:t>
            </a:r>
            <a:endParaRPr lang="pt-BR" dirty="0" smtClean="0">
              <a:solidFill>
                <a:srgbClr val="C00000"/>
              </a:solidFill>
              <a:latin typeface="Square721 BT" panose="020B0504020202060204" pitchFamily="34" charset="0"/>
            </a:endParaRPr>
          </a:p>
          <a:p>
            <a:pPr algn="just"/>
            <a:endParaRPr lang="pt-BR" sz="900" dirty="0" smtClean="0"/>
          </a:p>
          <a:p>
            <a:pPr algn="just"/>
            <a:r>
              <a:rPr lang="pt-BR" sz="900" dirty="0" smtClean="0"/>
              <a:t>Tinto </a:t>
            </a:r>
            <a:r>
              <a:rPr lang="pt-BR" sz="900" dirty="0"/>
              <a:t>elaborado exclusivamente a partir de uvas </a:t>
            </a:r>
            <a:r>
              <a:rPr lang="pt-BR" sz="900" dirty="0" err="1"/>
              <a:t>Merlot</a:t>
            </a:r>
            <a:r>
              <a:rPr lang="pt-BR" sz="900" dirty="0"/>
              <a:t> advindas do Vale </a:t>
            </a:r>
            <a:r>
              <a:rPr lang="pt-BR" sz="900" dirty="0" err="1"/>
              <a:t>Lagarina</a:t>
            </a:r>
            <a:r>
              <a:rPr lang="pt-BR" sz="900" dirty="0"/>
              <a:t>, localizado no </a:t>
            </a:r>
            <a:r>
              <a:rPr lang="pt-BR" sz="900" dirty="0" err="1"/>
              <a:t>Trentino</a:t>
            </a:r>
            <a:r>
              <a:rPr lang="pt-BR" sz="900" dirty="0"/>
              <a:t>, sem passagem por madeira. Apresenta aromas puros de frutas vermelhas envoltos por notas herbáceas e florais. Confirma esse estilo de fruta mais fresca também na boca, é redondo, estruturado, tem acidez refrescante, taninos macios e final médio e suculento. De boa tipicidade, é um tinto gostoso de beber, que aparenta ser mais simples do que realmente </a:t>
            </a:r>
            <a:r>
              <a:rPr lang="pt-BR" sz="900" dirty="0" smtClean="0"/>
              <a:t>é. Muito bom!!</a:t>
            </a:r>
          </a:p>
          <a:p>
            <a:pPr algn="just"/>
            <a:r>
              <a:rPr lang="pt-BR" sz="900" dirty="0"/>
              <a:t> </a:t>
            </a:r>
            <a:br>
              <a:rPr lang="pt-BR" sz="900" dirty="0"/>
            </a:br>
            <a:r>
              <a:rPr lang="pt-BR" sz="900" dirty="0"/>
              <a:t/>
            </a:r>
            <a:br>
              <a:rPr lang="pt-BR" sz="900" dirty="0"/>
            </a:br>
            <a:endParaRPr lang="pt-BR" sz="9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pic>
        <p:nvPicPr>
          <p:cNvPr id="1027" name="Picture 3" descr="\\Diogo\clientes\Degusta\FICHA DE PRODUTO\Degusta Clube_APROVADO CURVA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144" y="56456"/>
            <a:ext cx="1872208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404664" y="2864769"/>
            <a:ext cx="6041796" cy="21602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372704" y="2841975"/>
            <a:ext cx="13183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Ficha Técnica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04664" y="3224808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Conteúdo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Tipo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1859224" y="3224809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750ml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Tinto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84433" y="3800872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Elaboração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04665" y="4088905"/>
            <a:ext cx="140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Uva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Teor Alcoólico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Amadurecimento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Safra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859224" y="4088905"/>
            <a:ext cx="4634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 smtClean="0">
                <a:latin typeface="Square721 BT" panose="020B0504020202060204" pitchFamily="34" charset="0"/>
              </a:rPr>
              <a:t>Merlot</a:t>
            </a:r>
            <a:endParaRPr lang="pt-BR" sz="1000" dirty="0" smtClean="0">
              <a:latin typeface="Square721 BT" panose="020B0504020202060204" pitchFamily="34" charset="0"/>
            </a:endParaRP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12,5%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Tanques de aço inox 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2012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414160" y="5213158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Terroir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434392" y="5501188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País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Região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Produtor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888953" y="5501188"/>
            <a:ext cx="46341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Itália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Alto </a:t>
            </a:r>
            <a:r>
              <a:rPr lang="pt-BR" sz="1000" dirty="0" err="1" smtClean="0">
                <a:latin typeface="Square721 BT" panose="020B0504020202060204" pitchFamily="34" charset="0"/>
              </a:rPr>
              <a:t>Adige</a:t>
            </a:r>
            <a:endParaRPr lang="pt-BR" sz="1000" dirty="0" smtClean="0">
              <a:latin typeface="Square721 BT" panose="020B0504020202060204" pitchFamily="34" charset="0"/>
            </a:endParaRP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err="1" smtClean="0">
                <a:latin typeface="Square721 BT" panose="020B0504020202060204" pitchFamily="34" charset="0"/>
              </a:rPr>
              <a:t>Cavit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14160" y="6437294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rgbClr val="C00000"/>
                </a:solidFill>
                <a:latin typeface="Square721 BT" panose="020B0504020202060204" pitchFamily="34" charset="0"/>
              </a:rPr>
              <a:t>p</a:t>
            </a:r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or Murilo Azevedo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434392" y="6725327"/>
            <a:ext cx="140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Visual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Olfativo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Gustativo</a:t>
            </a:r>
            <a:endParaRPr lang="pt-BR" sz="1000" b="1" dirty="0">
              <a:latin typeface="Square721 BT" panose="020B0504020202060204" pitchFamily="34" charset="0"/>
            </a:endParaRPr>
          </a:p>
          <a:p>
            <a:endParaRPr lang="pt-BR" sz="1000" b="1" dirty="0" smtClean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Harmonização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1888953" y="6752621"/>
            <a:ext cx="4634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Rubi intenso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Frutas vermelhas, morango e groselha, com notas florais.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Macio, médio corpo, equilibrado, com taninos macios e bastante frutado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Lasanha gratinada, </a:t>
            </a:r>
            <a:r>
              <a:rPr lang="pt-BR" sz="1000" dirty="0" err="1" smtClean="0">
                <a:latin typeface="Square721 BT" panose="020B0504020202060204" pitchFamily="34" charset="0"/>
              </a:rPr>
              <a:t>penne</a:t>
            </a:r>
            <a:r>
              <a:rPr lang="pt-BR" sz="1000" dirty="0" smtClean="0">
                <a:latin typeface="Square721 BT" panose="020B0504020202060204" pitchFamily="34" charset="0"/>
              </a:rPr>
              <a:t> al </a:t>
            </a:r>
            <a:r>
              <a:rPr lang="pt-BR" sz="1000" dirty="0" err="1" smtClean="0">
                <a:latin typeface="Square721 BT" panose="020B0504020202060204" pitchFamily="34" charset="0"/>
              </a:rPr>
              <a:t>pomodoro</a:t>
            </a:r>
            <a:r>
              <a:rPr lang="pt-BR" sz="1000" dirty="0" smtClean="0">
                <a:latin typeface="Square721 BT" panose="020B0504020202060204" pitchFamily="34" charset="0"/>
              </a:rPr>
              <a:t>, </a:t>
            </a:r>
            <a:r>
              <a:rPr lang="pt-BR" sz="1000" dirty="0" err="1" smtClean="0">
                <a:latin typeface="Square721 BT" panose="020B0504020202060204" pitchFamily="34" charset="0"/>
              </a:rPr>
              <a:t>bruschetta</a:t>
            </a:r>
            <a:r>
              <a:rPr lang="pt-BR" sz="1000" dirty="0" smtClean="0">
                <a:latin typeface="Square721 BT" panose="020B0504020202060204" pitchFamily="34" charset="0"/>
              </a:rPr>
              <a:t> de cogumelos</a:t>
            </a:r>
            <a:r>
              <a:rPr lang="pt-BR" sz="1000" dirty="0">
                <a:latin typeface="Square721 BT" panose="020B0504020202060204" pitchFamily="34" charset="0"/>
              </a:rPr>
              <a:t> </a:t>
            </a:r>
            <a:r>
              <a:rPr lang="pt-BR" sz="1000" dirty="0" smtClean="0">
                <a:latin typeface="Square721 BT" panose="020B0504020202060204" pitchFamily="34" charset="0"/>
              </a:rPr>
              <a:t>e pizzas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446062" y="8309502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Serviço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466294" y="8597533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Temperatura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Serviço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Estimativa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Guarda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1920855" y="8711353"/>
            <a:ext cx="572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16/18º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1920854" y="9189313"/>
            <a:ext cx="694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pronto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3097479" y="8309502"/>
            <a:ext cx="277029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Curiosidade sobre a </a:t>
            </a:r>
            <a:r>
              <a:rPr lang="pt-BR" sz="1300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Merlot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3028854" y="8567172"/>
            <a:ext cx="3640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/>
              <a:t>A </a:t>
            </a:r>
            <a:r>
              <a:rPr lang="pt-BR" sz="900" dirty="0" err="1"/>
              <a:t>Merlot</a:t>
            </a:r>
            <a:r>
              <a:rPr lang="pt-BR" sz="900" dirty="0"/>
              <a:t> é uma uva cheia de história. Os primeiros registros são considerados recentes, isto é, apenas em 1784 ela floresceu para o encantador mundo do vinho. Na Itália ela é mencionada apenas em 1855 com o nome de "Bordô", escrito dessa forma mesmo, mas </a:t>
            </a:r>
            <a:r>
              <a:rPr lang="pt-BR" sz="900" dirty="0" err="1"/>
              <a:t>beeeem</a:t>
            </a:r>
            <a:r>
              <a:rPr lang="pt-BR" sz="900" dirty="0"/>
              <a:t> diferente daquelas “bordôs” de garrafão hein!! Segundo alguns estudiosos, seu nome "</a:t>
            </a:r>
            <a:r>
              <a:rPr lang="pt-BR" sz="900" dirty="0" err="1"/>
              <a:t>Merlot</a:t>
            </a:r>
            <a:r>
              <a:rPr lang="pt-BR" sz="900" dirty="0"/>
              <a:t>", ou "</a:t>
            </a:r>
            <a:r>
              <a:rPr lang="pt-BR" sz="900" dirty="0" err="1"/>
              <a:t>Merlau</a:t>
            </a:r>
            <a:r>
              <a:rPr lang="pt-BR" sz="900" dirty="0"/>
              <a:t>", provém de um pássaro chamado "</a:t>
            </a:r>
            <a:r>
              <a:rPr lang="pt-BR" sz="900" dirty="0" err="1"/>
              <a:t>Merle</a:t>
            </a:r>
            <a:r>
              <a:rPr lang="pt-BR" sz="900" dirty="0"/>
              <a:t>" que costumava se deliciar com seus doces cachos.</a:t>
            </a:r>
          </a:p>
          <a:p>
            <a:pPr algn="just"/>
            <a:endParaRPr lang="pt-BR" sz="900" dirty="0">
              <a:latin typeface="Square721 BT" panose="020B0504020202060204" pitchFamily="34" charset="0"/>
            </a:endParaRPr>
          </a:p>
        </p:txBody>
      </p:sp>
      <p:cxnSp>
        <p:nvCxnSpPr>
          <p:cNvPr id="55" name="Conector reto 54"/>
          <p:cNvCxnSpPr/>
          <p:nvPr/>
        </p:nvCxnSpPr>
        <p:spPr>
          <a:xfrm>
            <a:off x="1360810" y="3944888"/>
            <a:ext cx="50856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1106590" y="5429181"/>
            <a:ext cx="541649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>
            <a:off x="2132857" y="6653318"/>
            <a:ext cx="435978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/>
          <p:nvPr/>
        </p:nvCxnSpPr>
        <p:spPr>
          <a:xfrm>
            <a:off x="5229200" y="8499487"/>
            <a:ext cx="125038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/>
          <p:nvPr/>
        </p:nvCxnSpPr>
        <p:spPr>
          <a:xfrm>
            <a:off x="1153992" y="8537669"/>
            <a:ext cx="1554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\\Diogo\clientes\Degusta\FICHA DE PRODUTO\logo_reserv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795" y="272480"/>
            <a:ext cx="1302059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</p:pic>
      <p:pic>
        <p:nvPicPr>
          <p:cNvPr id="7" name="Picture 3" descr="\\Diogo\clientes\Degusta\FICHA DE PRODUTO\Flag_Reserv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04" y="2"/>
            <a:ext cx="566941" cy="6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palmbay.com/images/CavitRedBlendNews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220" y="930356"/>
            <a:ext cx="569238" cy="1934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04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269</Words>
  <Application>Microsoft Office PowerPoint</Application>
  <PresentationFormat>Papel A4 (210 x 297 mm)</PresentationFormat>
  <Paragraphs>56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Ad-One</dc:creator>
  <cp:lastModifiedBy>Murilo Azevedo Pinto</cp:lastModifiedBy>
  <cp:revision>32</cp:revision>
  <cp:lastPrinted>2015-10-15T12:11:55Z</cp:lastPrinted>
  <dcterms:created xsi:type="dcterms:W3CDTF">2015-05-26T12:36:40Z</dcterms:created>
  <dcterms:modified xsi:type="dcterms:W3CDTF">2015-10-15T12:30:43Z</dcterms:modified>
</cp:coreProperties>
</file>